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45"/>
  </p:notesMasterIdLst>
  <p:sldIdLst>
    <p:sldId id="256" r:id="rId4"/>
    <p:sldId id="258" r:id="rId5"/>
    <p:sldId id="259" r:id="rId6"/>
    <p:sldId id="260" r:id="rId7"/>
    <p:sldId id="281" r:id="rId8"/>
    <p:sldId id="282" r:id="rId9"/>
    <p:sldId id="284" r:id="rId10"/>
    <p:sldId id="285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6" r:id="rId20"/>
    <p:sldId id="297" r:id="rId21"/>
    <p:sldId id="298" r:id="rId22"/>
    <p:sldId id="299" r:id="rId23"/>
    <p:sldId id="300" r:id="rId24"/>
    <p:sldId id="301" r:id="rId25"/>
    <p:sldId id="283" r:id="rId26"/>
    <p:sldId id="302" r:id="rId27"/>
    <p:sldId id="303" r:id="rId28"/>
    <p:sldId id="304" r:id="rId29"/>
    <p:sldId id="269" r:id="rId30"/>
    <p:sldId id="305" r:id="rId31"/>
    <p:sldId id="306" r:id="rId32"/>
    <p:sldId id="307" r:id="rId33"/>
    <p:sldId id="308" r:id="rId34"/>
    <p:sldId id="280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68" r:id="rId43"/>
    <p:sldId id="257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58"/>
            <p14:sldId id="259"/>
            <p14:sldId id="260"/>
            <p14:sldId id="281"/>
            <p14:sldId id="282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283"/>
            <p14:sldId id="302"/>
            <p14:sldId id="303"/>
            <p14:sldId id="304"/>
            <p14:sldId id="269"/>
            <p14:sldId id="305"/>
            <p14:sldId id="306"/>
            <p14:sldId id="307"/>
            <p14:sldId id="308"/>
            <p14:sldId id="280"/>
            <p14:sldId id="272"/>
            <p14:sldId id="273"/>
            <p14:sldId id="274"/>
            <p14:sldId id="275"/>
            <p14:sldId id="276"/>
            <p14:sldId id="277"/>
            <p14:sldId id="278"/>
            <p14:sldId id="26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25"/>
    <p:restoredTop sz="74931"/>
  </p:normalViewPr>
  <p:slideViewPr>
    <p:cSldViewPr>
      <p:cViewPr>
        <p:scale>
          <a:sx n="92" d="100"/>
          <a:sy n="92" d="100"/>
        </p:scale>
        <p:origin x="1360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2021/9/13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46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67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956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347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50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0"/>
            <a:ext cx="1213658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4748" y="1950516"/>
            <a:ext cx="10846229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4293096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580315"/>
            <a:ext cx="1824203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7" y="6309321"/>
            <a:ext cx="10516763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17316"/>
            <a:ext cx="12136581" cy="68233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6309321"/>
            <a:ext cx="11284849" cy="196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80314"/>
            <a:ext cx="1687528" cy="688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776" y="242392"/>
            <a:ext cx="9340619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9340619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3553" y="1484784"/>
            <a:ext cx="8144665" cy="1224136"/>
          </a:xfrm>
        </p:spPr>
        <p:txBody>
          <a:bodyPr/>
          <a:lstStyle/>
          <a:p>
            <a:r>
              <a:rPr lang="en-US" altLang="zh-CN" sz="4000" b="1" dirty="0">
                <a:effectLst/>
                <a:latin typeface="+mn-lt"/>
                <a:ea typeface="黑体"/>
                <a:cs typeface="黑体"/>
              </a:rPr>
              <a:t>Computer Architecture Experiment</a:t>
            </a:r>
            <a:endParaRPr lang="zh-CN" altLang="en-US" sz="4000" b="1" dirty="0">
              <a:effectLst/>
              <a:latin typeface="+mn-lt"/>
              <a:ea typeface="黑体"/>
              <a:cs typeface="黑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0" y="4437112"/>
            <a:ext cx="6400800" cy="160858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浙江大学计算机学</a:t>
            </a:r>
            <a:r>
              <a:rPr lang="zh-CN" altLang="en-US" sz="3000" b="1" dirty="0" smtClean="0">
                <a:latin typeface="楷体_GB2312" pitchFamily="49" charset="-122"/>
                <a:ea typeface="楷体_GB2312" pitchFamily="49" charset="-122"/>
              </a:rPr>
              <a:t>院</a:t>
            </a:r>
            <a:endParaRPr lang="en-US" altLang="zh-CN" sz="30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000" b="1" dirty="0" smtClean="0">
                <a:latin typeface="楷体_GB2312" pitchFamily="49" charset="-122"/>
                <a:ea typeface="楷体_GB2312" pitchFamily="49" charset="-122"/>
              </a:rPr>
              <a:t>2021</a:t>
            </a:r>
            <a:r>
              <a:rPr lang="zh-CN" altLang="en-US" sz="3000" b="1" dirty="0" smtClean="0"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3000" b="1" dirty="0" smtClean="0"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3000" b="1" dirty="0" smtClean="0">
                <a:latin typeface="楷体_GB2312" pitchFamily="49" charset="-122"/>
                <a:ea typeface="楷体_GB2312" pitchFamily="49" charset="-122"/>
              </a:rPr>
              <a:t>月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416" y="2924944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Topic </a:t>
            </a: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1.</a:t>
            </a:r>
            <a:r>
              <a:rPr lang="zh-CN" altLang="en-US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Pipelined CPU </a:t>
            </a: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supporting RISC-V</a:t>
            </a:r>
          </a:p>
          <a:p>
            <a:pPr algn="ctr"/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RVI32 Instructions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ea typeface="楷体"/>
              <a:cs typeface="楷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Instruction Demo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2567608" y="1052736"/>
          <a:ext cx="7056437" cy="571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Visio" r:id="rId3" imgW="5848985" imgH="4739005" progId="Visio.Drawing.11">
                  <p:embed/>
                </p:oleObj>
              </mc:Choice>
              <mc:Fallback>
                <p:oleObj name="Visio" r:id="rId3" imgW="5848985" imgH="473900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608" y="1052736"/>
                        <a:ext cx="7056437" cy="571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19A1FD"/>
                </a:solidFill>
                <a:latin typeface="+mn-lt"/>
                <a:ea typeface="宋体" charset="-122"/>
              </a:rPr>
              <a:t>Data </a:t>
            </a: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Hazard Causes Stalls</a:t>
            </a:r>
          </a:p>
        </p:txBody>
      </p:sp>
      <p:graphicFrame>
        <p:nvGraphicFramePr>
          <p:cNvPr id="5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1919536" y="1052736"/>
          <a:ext cx="7777163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Visio" r:id="rId3" imgW="6350000" imgH="4557395" progId="Visio.Drawing.11">
                  <p:embed/>
                </p:oleObj>
              </mc:Choice>
              <mc:Fallback>
                <p:oleObj name="Visio" r:id="rId3" imgW="6350000" imgH="4557395" progId="Visio.Drawing.11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6" y="1052736"/>
                        <a:ext cx="7777163" cy="557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19A1FD"/>
                </a:solidFill>
                <a:latin typeface="+mn-lt"/>
                <a:ea typeface="宋体" charset="-122"/>
              </a:rPr>
              <a:t>Pipeline </a:t>
            </a: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Forward to Avoid the Data hazard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2639442" y="1143794"/>
          <a:ext cx="6769100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Visio" r:id="rId3" imgW="5892800" imgH="4739005" progId="Visio.Drawing.11">
                  <p:embed/>
                </p:oleObj>
              </mc:Choice>
              <mc:Fallback>
                <p:oleObj name="Visio" r:id="rId3" imgW="5892800" imgH="473900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442" y="1143794"/>
                        <a:ext cx="6769100" cy="543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SW After LW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916832"/>
            <a:ext cx="70008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19A1FD"/>
                </a:solidFill>
                <a:latin typeface="+mn-lt"/>
                <a:ea typeface="宋体" charset="-122"/>
              </a:rPr>
              <a:t>Condition </a:t>
            </a: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in Which Bypass Unit doesn’t work</a:t>
            </a:r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415480" y="1628800"/>
          <a:ext cx="8280400" cy="390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Visio" r:id="rId3" imgW="5696585" imgH="2685415" progId="Visio.Drawing.11">
                  <p:embed/>
                </p:oleObj>
              </mc:Choice>
              <mc:Fallback>
                <p:oleObj name="Visio" r:id="rId3" imgW="5696585" imgH="268541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628800"/>
                        <a:ext cx="8280400" cy="390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19A1FD"/>
                </a:solidFill>
                <a:latin typeface="+mn-lt"/>
                <a:ea typeface="宋体" charset="-122"/>
              </a:rPr>
              <a:t>Pipeline </a:t>
            </a: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Stalls</a:t>
            </a: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703512" y="1556792"/>
          <a:ext cx="8002587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Visio" r:id="rId3" imgW="6582410" imgH="4013200" progId="Visio.Drawing.11">
                  <p:embed/>
                </p:oleObj>
              </mc:Choice>
              <mc:Fallback>
                <p:oleObj name="Visio" r:id="rId3" imgW="6582410" imgH="40132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2" y="1556792"/>
                        <a:ext cx="8002587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Instruction Demo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1415480" y="1287016"/>
          <a:ext cx="7273552" cy="5194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Visio" r:id="rId3" imgW="6231255" imgH="5384800" progId="Visio.Drawing.11">
                  <p:embed/>
                </p:oleObj>
              </mc:Choice>
              <mc:Fallback>
                <p:oleObj name="Visio" r:id="rId3" imgW="6231255" imgH="5384800" progId="Visio.Drawing.11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287016"/>
                        <a:ext cx="7273552" cy="51943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Execution result</a:t>
            </a: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063553" y="1556792"/>
          <a:ext cx="7849691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Visio" r:id="rId3" imgW="11313160" imgH="5088255" progId="Visio.Drawing.11">
                  <p:embed/>
                </p:oleObj>
              </mc:Choice>
              <mc:Fallback>
                <p:oleObj name="Visio" r:id="rId3" imgW="11313160" imgH="5088255" progId="Visio.Drawing.11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553" y="1556792"/>
                        <a:ext cx="7849691" cy="414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197768"/>
            <a:ext cx="925252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Methods of resolving Control hazards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7"/>
            <a:ext cx="9525744" cy="4752527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Freeze or flush the </a:t>
            </a:r>
            <a:r>
              <a:rPr lang="en-US" altLang="zh-CN" sz="3600" dirty="0" smtClean="0">
                <a:latin typeface="+mn-lt"/>
                <a:ea typeface="宋体" charset="-122"/>
              </a:rPr>
              <a:t>pipeline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Predict-not-taken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 smtClean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 smtClean="0">
                <a:latin typeface="+mn-lt"/>
                <a:ea typeface="宋体" charset="-122"/>
              </a:rPr>
              <a:t>Predict-taken</a:t>
            </a: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 smtClean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 smtClean="0">
                <a:latin typeface="+mn-lt"/>
                <a:ea typeface="宋体" charset="-122"/>
              </a:rPr>
              <a:t>Delayed </a:t>
            </a:r>
            <a:r>
              <a:rPr lang="en-US" altLang="zh-CN" sz="3600" dirty="0">
                <a:latin typeface="+mn-lt"/>
                <a:ea typeface="宋体" charset="-122"/>
              </a:rPr>
              <a:t>branch</a:t>
            </a:r>
            <a:endParaRPr lang="zh-CN" altLang="en-US" sz="2400" dirty="0" smtClean="0">
              <a:latin typeface="+mn-lt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Freeze method</a:t>
            </a:r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560" y="1484785"/>
          <a:ext cx="792227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Visio" r:id="rId3" imgW="10309225" imgH="4927600" progId="Visio.Drawing.11">
                  <p:embed/>
                </p:oleObj>
              </mc:Choice>
              <mc:Fallback>
                <p:oleObj name="Visio" r:id="rId3" imgW="10309225" imgH="4927600" progId="Visio.Drawing.11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1484785"/>
                        <a:ext cx="7922270" cy="437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19A1FD"/>
                </a:solidFill>
                <a:latin typeface="+mn-lt"/>
              </a:rPr>
              <a:t>Outline</a:t>
            </a:r>
            <a:endParaRPr lang="en-US" altLang="zh-CN" b="1" dirty="0">
              <a:solidFill>
                <a:srgbClr val="19A1FD"/>
              </a:solidFill>
              <a:latin typeface="+mn-lt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3392" y="1219201"/>
            <a:ext cx="9587408" cy="493712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Purpose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Task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Basic Principle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Operating Procedures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Precaution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Checkpoints</a:t>
            </a:r>
          </a:p>
          <a:p>
            <a:pPr eaLnBrk="1" hangingPunct="1"/>
            <a:endParaRPr lang="en-US" altLang="zh-CN" sz="3200" dirty="0">
              <a:latin typeface="+mn-lt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ea typeface="宋体" charset="-122"/>
              </a:rPr>
              <a:t>Predict-not-taken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561" y="1510630"/>
          <a:ext cx="7993137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Visio" r:id="rId3" imgW="16459200" imgH="8315325" progId="Visio.Drawing.11">
                  <p:embed/>
                </p:oleObj>
              </mc:Choice>
              <mc:Fallback>
                <p:oleObj name="Visio" r:id="rId3" imgW="16459200" imgH="8315325" progId="Visio.Drawing.11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1" y="1510630"/>
                        <a:ext cx="7993137" cy="443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Predict-taken method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47800"/>
            <a:ext cx="10729192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60% of branch result is taken</a:t>
            </a:r>
            <a:endParaRPr lang="zh-CN" altLang="en-US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Bring forward calculation of branch condition from MEM Stage to EX Stage, stall reduce from 3-cycle to 2-cycle.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Then bring forward from EX to ID, stall reduce from 2-cycle  to 1-cycle.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1-cycle stall</a:t>
            </a:r>
            <a:r>
              <a:rPr lang="zh-CN" altLang="en-US" sz="3200" dirty="0">
                <a:latin typeface="+mn-lt"/>
                <a:ea typeface="宋体" charset="-122"/>
              </a:rPr>
              <a:t> </a:t>
            </a:r>
            <a:r>
              <a:rPr lang="en-US" altLang="zh-CN" sz="3200" dirty="0">
                <a:latin typeface="+mn-lt"/>
                <a:ea typeface="宋体" charset="-122"/>
              </a:rPr>
              <a:t>may be used for 1 delay slot</a:t>
            </a:r>
            <a:endParaRPr lang="zh-CN" altLang="en-US" dirty="0" smtClean="0">
              <a:latin typeface="+mn-lt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88640"/>
            <a:ext cx="9266312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3200" dirty="0">
                <a:solidFill>
                  <a:srgbClr val="19A1FD"/>
                </a:solidFill>
                <a:latin typeface="+mn-lt"/>
                <a:ea typeface="宋体" charset="-122"/>
              </a:rPr>
              <a:t>Stalls of Predict Methods for Control Hazard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endParaRPr lang="zh-CN" altLang="en-US" dirty="0" smtClean="0">
              <a:latin typeface="+mn-lt"/>
              <a:ea typeface="宋体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135560" y="1988840"/>
          <a:ext cx="7920880" cy="33528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786080"/>
                <a:gridCol w="1598296"/>
                <a:gridCol w="1152128"/>
                <a:gridCol w="1512168"/>
                <a:gridCol w="1872208"/>
              </a:tblGrid>
              <a:tr h="731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</a:rPr>
                        <a:t>Predict Methods 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Status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Original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err="1" smtClean="0">
                          <a:effectLst/>
                        </a:rPr>
                        <a:t>Datapath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Address</a:t>
                      </a:r>
                      <a:r>
                        <a:rPr lang="en-US" altLang="zh-CN" sz="2000" kern="100" baseline="0" dirty="0" smtClean="0">
                          <a:effectLst/>
                        </a:rPr>
                        <a:t> Calculation Forward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Condition Comparison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Forward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Predict-taken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Hit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(Need Branch)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Predict-taken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00" dirty="0" smtClean="0">
                          <a:effectLst/>
                        </a:rPr>
                        <a:t>(No Branch)</a:t>
                      </a:r>
                      <a:endParaRPr lang="zh-CN" altLang="zh-CN" sz="2000" kern="100" dirty="0" smtClean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Hit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00" dirty="0" smtClean="0">
                          <a:effectLst/>
                        </a:rPr>
                        <a:t>(No Branch)</a:t>
                      </a:r>
                      <a:endParaRPr lang="zh-CN" altLang="zh-CN" sz="2000" kern="100" dirty="0" smtClean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go on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00" dirty="0" smtClean="0">
                          <a:effectLst/>
                        </a:rPr>
                        <a:t>(Need Branch)</a:t>
                      </a:r>
                      <a:endParaRPr lang="zh-CN" altLang="zh-CN" sz="2000" kern="100" dirty="0" smtClean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 stall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648" y="1287175"/>
            <a:ext cx="8022845" cy="5570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287016"/>
            <a:ext cx="7854883" cy="5454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287016"/>
            <a:ext cx="7751183" cy="5382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245266"/>
            <a:ext cx="7992888" cy="5550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/>
                <a:gridCol w="1731780"/>
                <a:gridCol w="1002610"/>
                <a:gridCol w="1215285"/>
                <a:gridCol w="2734391"/>
                <a:gridCol w="1640634"/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00000013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>
                          <a:effectLst/>
                        </a:rPr>
                        <a:t>__start: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 err="1">
                          <a:effectLst/>
                        </a:rPr>
                        <a:t>addi</a:t>
                      </a:r>
                      <a:r>
                        <a:rPr lang="en-US" sz="2200" u="none" strike="noStrike" dirty="0">
                          <a:effectLst/>
                        </a:rPr>
                        <a:t> x0, x0, 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00402103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 err="1">
                          <a:effectLst/>
                        </a:rPr>
                        <a:t>lw</a:t>
                      </a:r>
                      <a:r>
                        <a:rPr lang="en-US" sz="2200" u="none" strike="noStrike" dirty="0">
                          <a:effectLst/>
                        </a:rPr>
                        <a:t> x2, 4(x0)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00802203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 err="1">
                          <a:effectLst/>
                        </a:rPr>
                        <a:t>lw</a:t>
                      </a:r>
                      <a:r>
                        <a:rPr lang="en-US" sz="2200" u="none" strike="noStrike" dirty="0">
                          <a:effectLst/>
                        </a:rPr>
                        <a:t> x4, 8(x0)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>
                          <a:effectLst/>
                        </a:rPr>
                        <a:t>add x1, x2, x4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fff08093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addi x1, x1, -1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5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00c02283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x5, 12(x0)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6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01002303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x6, 16(x0)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7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01402383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x7, 20(x0)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8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402200b3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sub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9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002270b3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and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10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002260b3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or 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002240b3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xor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002210b3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sll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x1,x2,x4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.(2)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/>
                <a:gridCol w="1731780"/>
                <a:gridCol w="1002610"/>
                <a:gridCol w="1215285"/>
                <a:gridCol w="2734391"/>
                <a:gridCol w="1640634"/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4023d0b3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x7,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007330b3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x6, x7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0063b0b3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x7, x6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00000033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 x0,x0,x0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ffd50093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x1,x10,-3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00f27093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andi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00f26093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ori 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00f24093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xori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00f22093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00121093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slli x1,x4,1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00225093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srli x1,x4,2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40c35093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srai x1, x6, 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fff33093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sltiu x1, x6, 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.(3)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/>
                <a:gridCol w="1731780"/>
                <a:gridCol w="1002610"/>
                <a:gridCol w="1215285"/>
                <a:gridCol w="2734391"/>
                <a:gridCol w="1640634"/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fff3b093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  x4,x5,label0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00520863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x4,x4,label0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00420663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label0: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x4,x4,label1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00421863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x4,x5,label1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00521663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label1: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x5,x4,label2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0042c863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x4,x5,label2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00524663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label2: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 x6,x7,label3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00736863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 x7,x6,label3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0063e663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439816" y="62517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Addr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 ASM</a:t>
            </a:r>
            <a:r>
              <a:rPr kumimoji="1" lang="zh-CN" altLang="en-US" dirty="0" smtClean="0"/>
              <a:t>向下移动一格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Experiment Purpose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84784"/>
            <a:ext cx="11233248" cy="5175250"/>
          </a:xfrm>
        </p:spPr>
        <p:txBody>
          <a:bodyPr>
            <a:normAutofit fontScale="92500"/>
          </a:bodyPr>
          <a:lstStyle/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charset="-122"/>
              </a:rPr>
              <a:t>Understand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charset="-122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+mn-lt"/>
                <a:ea typeface="宋体" charset="-122"/>
              </a:rPr>
              <a:t>RISC-V RV32I instructions</a:t>
            </a:r>
            <a:endParaRPr lang="en-US" altLang="zh-CN" sz="2800" dirty="0">
              <a:solidFill>
                <a:srgbClr val="FF0000"/>
              </a:solidFill>
              <a:latin typeface="+mn-lt"/>
              <a:ea typeface="宋体" charset="-122"/>
            </a:endParaRP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charset="-122"/>
              </a:rPr>
              <a:t>Master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charset="-122"/>
              </a:rPr>
              <a:t>the design methods of pipelined CPU </a:t>
            </a:r>
            <a:r>
              <a:rPr lang="en-US" altLang="zh-CN" sz="2800" dirty="0">
                <a:latin typeface="+mn-lt"/>
                <a:ea typeface="宋体" charset="-122"/>
              </a:rPr>
              <a:t>executing RV32I </a:t>
            </a:r>
            <a:r>
              <a:rPr lang="en-US" altLang="zh-CN" sz="2800" dirty="0" smtClean="0">
                <a:latin typeface="+mn-lt"/>
                <a:ea typeface="宋体" charset="-122"/>
              </a:rPr>
              <a:t>instructions</a:t>
            </a:r>
            <a:endParaRPr lang="en-US" altLang="zh-CN" sz="2800" dirty="0">
              <a:latin typeface="+mn-lt"/>
              <a:ea typeface="宋体" charset="-122"/>
            </a:endParaRPr>
          </a:p>
          <a:p>
            <a:pPr>
              <a:buFontTx/>
              <a:buChar char="•"/>
            </a:pPr>
            <a:r>
              <a:rPr lang="en-US" altLang="zh-CN" sz="2800" dirty="0" smtClean="0">
                <a:latin typeface="+mn-lt"/>
                <a:ea typeface="宋体" charset="-122"/>
              </a:rPr>
              <a:t>Master </a:t>
            </a:r>
            <a:r>
              <a:rPr lang="en-US" altLang="zh-CN" sz="2800" dirty="0">
                <a:latin typeface="+mn-lt"/>
                <a:ea typeface="宋体" charset="-122"/>
              </a:rPr>
              <a:t>the method of </a:t>
            </a:r>
            <a:r>
              <a:rPr lang="en-US" altLang="zh-CN" sz="2800" dirty="0" smtClean="0">
                <a:solidFill>
                  <a:srgbClr val="FF0000"/>
                </a:solidFill>
                <a:latin typeface="+mn-lt"/>
                <a:ea typeface="宋体" charset="-122"/>
              </a:rPr>
              <a:t>Pipeline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charset="-122"/>
              </a:rPr>
              <a:t>Forwarding Detection </a:t>
            </a:r>
            <a:r>
              <a:rPr lang="en-US" altLang="zh-CN" sz="2800" dirty="0">
                <a:latin typeface="+mn-lt"/>
                <a:ea typeface="宋体" charset="-122"/>
              </a:rPr>
              <a:t>and </a:t>
            </a:r>
            <a:r>
              <a:rPr lang="en-US" altLang="zh-CN" sz="2800" dirty="0" smtClean="0">
                <a:solidFill>
                  <a:srgbClr val="FF0000"/>
                </a:solidFill>
                <a:latin typeface="+mn-lt"/>
                <a:ea typeface="宋体" charset="-122"/>
              </a:rPr>
              <a:t>bypass unit </a:t>
            </a:r>
            <a:r>
              <a:rPr lang="en-US" altLang="zh-CN" sz="2800" dirty="0" smtClean="0">
                <a:latin typeface="+mn-lt"/>
                <a:ea typeface="宋体" charset="-122"/>
              </a:rPr>
              <a:t>design</a:t>
            </a:r>
            <a:endParaRPr lang="en-US" altLang="zh-CN" sz="2800" dirty="0">
              <a:latin typeface="+mn-lt"/>
              <a:ea typeface="宋体" charset="-122"/>
            </a:endParaRP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charset="-122"/>
              </a:rPr>
              <a:t>Master the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charset="-122"/>
              </a:rPr>
              <a:t>1-cycle stall </a:t>
            </a:r>
            <a:r>
              <a:rPr lang="en-US" altLang="zh-CN" sz="2800" dirty="0">
                <a:latin typeface="+mn-lt"/>
                <a:ea typeface="宋体" charset="-122"/>
              </a:rPr>
              <a:t>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charset="-122"/>
              </a:rPr>
              <a:t>Predict-not-taken</a:t>
            </a:r>
            <a:r>
              <a:rPr lang="en-US" altLang="zh-CN" sz="2800" dirty="0">
                <a:latin typeface="+mn-lt"/>
                <a:ea typeface="宋体" charset="-122"/>
              </a:rPr>
              <a:t> </a:t>
            </a:r>
            <a:r>
              <a:rPr lang="en-US" altLang="zh-CN" sz="2800" dirty="0" smtClean="0">
                <a:latin typeface="+mn-lt"/>
                <a:ea typeface="宋体" charset="-122"/>
              </a:rPr>
              <a:t>branch design</a:t>
            </a:r>
            <a:endParaRPr lang="en-US" altLang="zh-CN" sz="2800" dirty="0">
              <a:latin typeface="+mn-lt"/>
              <a:ea typeface="宋体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2800" dirty="0" smtClean="0">
                <a:latin typeface="+mn-lt"/>
                <a:ea typeface="宋体" charset="-122"/>
              </a:rPr>
              <a:t>master </a:t>
            </a:r>
            <a:r>
              <a:rPr lang="en-US" altLang="zh-CN" sz="2800" dirty="0">
                <a:latin typeface="+mn-lt"/>
                <a:ea typeface="宋体" charset="-122"/>
              </a:rPr>
              <a:t>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charset="-122"/>
              </a:rPr>
              <a:t>program verification of Pipelined CPU </a:t>
            </a:r>
            <a:r>
              <a:rPr lang="en-US" altLang="zh-CN" sz="2800" dirty="0">
                <a:latin typeface="+mn-lt"/>
                <a:ea typeface="宋体" charset="-122"/>
              </a:rPr>
              <a:t>executing </a:t>
            </a:r>
            <a:r>
              <a:rPr lang="en-US" altLang="zh-CN" sz="2800" dirty="0" smtClean="0">
                <a:latin typeface="+mn-lt"/>
                <a:ea typeface="宋体" charset="-122"/>
              </a:rPr>
              <a:t>RV32I </a:t>
            </a:r>
            <a:r>
              <a:rPr lang="en-US" altLang="zh-CN" sz="2800" dirty="0">
                <a:latin typeface="+mn-lt"/>
                <a:ea typeface="宋体" charset="-122"/>
              </a:rPr>
              <a:t>instructions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.(4)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/>
                <a:gridCol w="1731780"/>
                <a:gridCol w="1002610"/>
                <a:gridCol w="1215285"/>
                <a:gridCol w="2734391"/>
                <a:gridCol w="1640634"/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label3: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x4,x5,label4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00525863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x5,x4,label4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0042d663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label4: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x7,x6,label5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0063f863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x6,x7,label5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00737663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label5: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 x4,x4,label6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00425663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label6: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lui  x1,4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000040b7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  x1,12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00c000ef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.(5)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/>
                <a:gridCol w="1731780"/>
                <a:gridCol w="1002610"/>
                <a:gridCol w="1215285"/>
                <a:gridCol w="2734391"/>
                <a:gridCol w="1640634"/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x8, 24(x0)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01802403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sw   x8,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00802e23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x1,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01c02083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sh   x8,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02801023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x1,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02002083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sb   x8,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02800223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x1,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 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01a01083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lhu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01a05083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 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01b00083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lbu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01b04083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auipc x1, 0xffff0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ffff0097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jalr x1,0(x0)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000000e7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Data Mem.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27448" y="1268760"/>
          <a:ext cx="4968553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4508"/>
                <a:gridCol w="1656184"/>
                <a:gridCol w="958844"/>
                <a:gridCol w="1569017"/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000080BF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FFFF0000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0FFF0000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FF000F0F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F0F0F0F0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373267" y="1274452"/>
          <a:ext cx="5195341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/>
                <a:gridCol w="1731780"/>
                <a:gridCol w="1002610"/>
                <a:gridCol w="1640634"/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Instruction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A3000000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27000000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79000000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15100000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endParaRPr lang="en-US" altLang="zh-CN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  <a:endParaRPr lang="en-US" altLang="zh-CN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Simulation (1)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32" b="56510"/>
          <a:stretch>
            <a:fillRect/>
          </a:stretch>
        </p:blipFill>
        <p:spPr>
          <a:xfrm>
            <a:off x="735330" y="1353185"/>
            <a:ext cx="11153775" cy="309372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62" r="21132"/>
          <a:stretch>
            <a:fillRect/>
          </a:stretch>
        </p:blipFill>
        <p:spPr>
          <a:xfrm>
            <a:off x="721995" y="4537075"/>
            <a:ext cx="11167110" cy="1719580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>
            <a:off x="4249585" y="366888"/>
            <a:ext cx="622279" cy="190998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28" idx="2"/>
          </p:cNvCxnSpPr>
          <p:nvPr/>
        </p:nvCxnSpPr>
        <p:spPr>
          <a:xfrm>
            <a:off x="5048622" y="987055"/>
            <a:ext cx="875071" cy="121768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30" idx="2"/>
          </p:cNvCxnSpPr>
          <p:nvPr/>
        </p:nvCxnSpPr>
        <p:spPr>
          <a:xfrm>
            <a:off x="6265179" y="736220"/>
            <a:ext cx="849337" cy="146219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7536160" y="5826770"/>
            <a:ext cx="442259" cy="77058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8760296" y="6033542"/>
            <a:ext cx="298243" cy="5638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7950947" y="836712"/>
            <a:ext cx="809349" cy="187220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739270" y="-2444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 err="1"/>
              <a:t>lw</a:t>
            </a:r>
            <a:r>
              <a:rPr lang="en-US" altLang="zh-CN" dirty="0"/>
              <a:t> x2, 4(x0)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20084" y="617723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 err="1"/>
              <a:t>lw</a:t>
            </a:r>
            <a:r>
              <a:rPr lang="en-US" altLang="zh-CN" dirty="0"/>
              <a:t> x4, 8(x0)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34049" y="366888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/>
              <a:t>add x1, x2, x4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633607" y="522031"/>
            <a:ext cx="562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 smtClean="0"/>
              <a:t>stall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23693" y="6314168"/>
            <a:ext cx="1499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/>
              <a:t>X2 forwarding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909417" y="6346825"/>
            <a:ext cx="1499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 smtClean="0"/>
              <a:t>X4 forwarding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1333040"/>
            <a:ext cx="10917842" cy="5408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5" y="1287016"/>
            <a:ext cx="11104421" cy="5454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Simulation (4)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503" b="53214"/>
          <a:stretch>
            <a:fillRect/>
          </a:stretch>
        </p:blipFill>
        <p:spPr>
          <a:xfrm>
            <a:off x="944245" y="1366520"/>
            <a:ext cx="1776730" cy="4776470"/>
          </a:xfrm>
          <a:prstGeom prst="rect">
            <a:avLst/>
          </a:prstGeom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7" r="21358" b="52741"/>
          <a:stretch>
            <a:fillRect/>
          </a:stretch>
        </p:blipFill>
        <p:spPr>
          <a:xfrm>
            <a:off x="2720975" y="1390650"/>
            <a:ext cx="9090025" cy="4784725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H="1">
            <a:off x="4079776" y="764704"/>
            <a:ext cx="144016" cy="19442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43991" y="266854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 err="1">
                <a:solidFill>
                  <a:srgbClr val="000000"/>
                </a:solidFill>
                <a:ea typeface="等线" panose="02010600030101010101" pitchFamily="2" charset="-122"/>
              </a:rPr>
              <a:t>beq</a:t>
            </a:r>
            <a:r>
              <a:rPr lang="en-US" altLang="zh-CN" dirty="0">
                <a:solidFill>
                  <a:srgbClr val="000000"/>
                </a:solidFill>
                <a:ea typeface="等线" panose="02010600030101010101" pitchFamily="2" charset="-122"/>
              </a:rPr>
              <a:t>  x4,x5,label0</a:t>
            </a:r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519936" y="1052736"/>
            <a:ext cx="144016" cy="165618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409484" y="649592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 err="1">
                <a:solidFill>
                  <a:srgbClr val="000000"/>
                </a:solidFill>
                <a:ea typeface="等线" panose="02010600030101010101" pitchFamily="2" charset="-122"/>
              </a:rPr>
              <a:t>beq</a:t>
            </a:r>
            <a:r>
              <a:rPr lang="en-US" altLang="zh-CN" dirty="0">
                <a:solidFill>
                  <a:srgbClr val="000000"/>
                </a:solidFill>
                <a:ea typeface="等线" panose="02010600030101010101" pitchFamily="2" charset="-122"/>
              </a:rPr>
              <a:t>  x4,x4,label0</a:t>
            </a:r>
          </a:p>
        </p:txBody>
      </p:sp>
      <p:cxnSp>
        <p:nvCxnSpPr>
          <p:cNvPr id="15" name="直线箭头连接符 14"/>
          <p:cNvCxnSpPr>
            <a:stCxn id="17" idx="2"/>
          </p:cNvCxnSpPr>
          <p:nvPr/>
        </p:nvCxnSpPr>
        <p:spPr>
          <a:xfrm>
            <a:off x="6775254" y="718261"/>
            <a:ext cx="318647" cy="19568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879976" y="348929"/>
            <a:ext cx="179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 smtClean="0">
                <a:solidFill>
                  <a:srgbClr val="000000"/>
                </a:solidFill>
                <a:ea typeface="等线" panose="02010600030101010101" pitchFamily="2" charset="-122"/>
              </a:rPr>
              <a:t>Predict not taken</a:t>
            </a:r>
            <a:endParaRPr lang="en-US" altLang="zh-CN" dirty="0">
              <a:solidFill>
                <a:srgbClr val="000000"/>
              </a:solidFill>
              <a:ea typeface="等线" panose="02010600030101010101" pitchFamily="2" charset="-122"/>
            </a:endParaRPr>
          </a:p>
        </p:txBody>
      </p:sp>
      <p:cxnSp>
        <p:nvCxnSpPr>
          <p:cNvPr id="19" name="直线箭头连接符 18"/>
          <p:cNvCxnSpPr/>
          <p:nvPr/>
        </p:nvCxnSpPr>
        <p:spPr>
          <a:xfrm>
            <a:off x="8097361" y="1018924"/>
            <a:ext cx="340722" cy="126707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317564" y="736618"/>
            <a:ext cx="1559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smtClean="0">
                <a:solidFill>
                  <a:srgbClr val="000000"/>
                </a:solidFill>
                <a:ea typeface="等线" panose="02010600030101010101" pitchFamily="2" charset="-122"/>
              </a:rPr>
              <a:t>Jump to label0</a:t>
            </a:r>
            <a:endParaRPr lang="en-US" altLang="zh-CN" dirty="0">
              <a:solidFill>
                <a:srgbClr val="000000"/>
              </a:solidFill>
              <a:ea typeface="等线" panose="02010600030101010101" pitchFamily="2" charset="-122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>
            <a:off x="8877161" y="555552"/>
            <a:ext cx="21355" cy="25854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8496510" y="18622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 smtClean="0">
                <a:solidFill>
                  <a:srgbClr val="000000"/>
                </a:solidFill>
                <a:ea typeface="等线" panose="02010600030101010101" pitchFamily="2" charset="-122"/>
              </a:rPr>
              <a:t>flush</a:t>
            </a:r>
            <a:endParaRPr lang="en-US" altLang="zh-CN" dirty="0">
              <a:solidFill>
                <a:srgbClr val="000000"/>
              </a:solidFill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87016"/>
            <a:ext cx="11161240" cy="5453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1" y="1287016"/>
            <a:ext cx="11216063" cy="5454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(7)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68760"/>
            <a:ext cx="11161240" cy="5448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Experiment Task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70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Design of Pipelined CPU executing </a:t>
            </a:r>
            <a:r>
              <a:rPr lang="en-US" altLang="zh-CN" sz="3200" dirty="0" smtClean="0">
                <a:latin typeface="+mn-lt"/>
                <a:ea typeface="宋体" charset="-122"/>
              </a:rPr>
              <a:t>RV32I </a:t>
            </a:r>
            <a:r>
              <a:rPr lang="en-US" altLang="zh-CN" sz="3200" dirty="0">
                <a:latin typeface="+mn-lt"/>
                <a:ea typeface="宋体" charset="-122"/>
              </a:rPr>
              <a:t>instructions.</a:t>
            </a:r>
          </a:p>
          <a:p>
            <a:pPr lvl="1">
              <a:spcBef>
                <a:spcPts val="670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charset="-122"/>
              </a:rPr>
              <a:t>Design </a:t>
            </a:r>
            <a:r>
              <a:rPr lang="en-US" altLang="zh-CN" sz="2800" dirty="0" err="1" smtClean="0">
                <a:solidFill>
                  <a:srgbClr val="FF0000"/>
                </a:solidFill>
                <a:latin typeface="+mn-lt"/>
                <a:ea typeface="宋体" charset="-122"/>
              </a:rPr>
              <a:t>datapath</a:t>
            </a:r>
            <a:endParaRPr lang="en-US" altLang="zh-CN" sz="2800" dirty="0" smtClean="0">
              <a:solidFill>
                <a:srgbClr val="FF0000"/>
              </a:solidFill>
              <a:latin typeface="+mn-lt"/>
              <a:ea typeface="宋体" charset="-122"/>
            </a:endParaRPr>
          </a:p>
          <a:p>
            <a:pPr lvl="1">
              <a:spcBef>
                <a:spcPts val="670"/>
              </a:spcBef>
              <a:buFontTx/>
              <a:buChar char="–"/>
            </a:pPr>
            <a:r>
              <a:rPr lang="en-US" altLang="zh-CN" sz="2800" dirty="0" smtClean="0">
                <a:latin typeface="+mn-lt"/>
                <a:ea typeface="宋体" charset="-122"/>
              </a:rPr>
              <a:t>Design</a:t>
            </a:r>
            <a:r>
              <a:rPr lang="en-US" altLang="zh-CN" sz="2800" dirty="0" smtClean="0">
                <a:solidFill>
                  <a:srgbClr val="FF0000"/>
                </a:solidFill>
                <a:latin typeface="+mn-lt"/>
                <a:ea typeface="宋体" charset="-122"/>
              </a:rPr>
              <a:t> Bypass Unit</a:t>
            </a:r>
          </a:p>
          <a:p>
            <a:pPr lvl="1">
              <a:spcBef>
                <a:spcPts val="670"/>
              </a:spcBef>
              <a:buFontTx/>
              <a:buChar char="–"/>
            </a:pPr>
            <a:r>
              <a:rPr lang="en-US" altLang="zh-CN" sz="2800" dirty="0" smtClean="0">
                <a:latin typeface="+mn-lt"/>
                <a:ea typeface="宋体" charset="-122"/>
              </a:rPr>
              <a:t>Design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charset="-122"/>
              </a:rPr>
              <a:t>CPU Controller</a:t>
            </a:r>
            <a:endParaRPr lang="en-US" altLang="zh-CN" sz="2800" dirty="0">
              <a:latin typeface="+mn-lt"/>
              <a:ea typeface="宋体" charset="-122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Tx/>
              <a:buChar char="•"/>
            </a:pPr>
            <a:endParaRPr lang="en-US" altLang="zh-CN" sz="3200" dirty="0" smtClean="0">
              <a:solidFill>
                <a:srgbClr val="FF0000"/>
              </a:solidFill>
              <a:latin typeface="+mn-lt"/>
              <a:ea typeface="宋体" charset="-122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Tx/>
              <a:buChar char="•"/>
            </a:pPr>
            <a:r>
              <a:rPr lang="en-US" altLang="zh-CN" sz="3200" dirty="0" smtClean="0">
                <a:solidFill>
                  <a:srgbClr val="FF0000"/>
                </a:solidFill>
                <a:latin typeface="+mn-lt"/>
                <a:ea typeface="宋体" charset="-122"/>
              </a:rPr>
              <a:t>Verify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charset="-122"/>
              </a:rPr>
              <a:t>the Pipelined CPU with program</a:t>
            </a:r>
            <a:r>
              <a:rPr lang="en-US" altLang="zh-CN" sz="3200" dirty="0">
                <a:latin typeface="+mn-lt"/>
                <a:ea typeface="宋体" charset="-122"/>
              </a:rPr>
              <a:t> and observe the execution of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Checkpoints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6"/>
            <a:ext cx="10945216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1: 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Waveform Simulation of the Pipelined CPU with the verification </a:t>
            </a:r>
            <a:r>
              <a:rPr lang="en-US" altLang="zh-CN" sz="3200" dirty="0" smtClean="0">
                <a:latin typeface="+mn-lt"/>
                <a:ea typeface="宋体" charset="-122"/>
              </a:rPr>
              <a:t>program</a:t>
            </a:r>
          </a:p>
          <a:p>
            <a:pPr marL="457200" lvl="1" indent="0">
              <a:buNone/>
            </a:pP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2: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FPGA Implementation of the Pipelined CPU with the verification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43673" y="2431048"/>
            <a:ext cx="5832647" cy="186204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11500" b="1" spc="50" dirty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Thanks!</a:t>
            </a:r>
            <a:endParaRPr lang="zh-CN" altLang="en-US" sz="115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CPU supporting execution of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66118"/>
            <a:ext cx="11521280" cy="3751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CPU supporting execution of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" y="1484784"/>
            <a:ext cx="11727557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CPU supporting execution of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84784"/>
            <a:ext cx="11726531" cy="388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CPU supporting execution of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84784"/>
            <a:ext cx="11521280" cy="4268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CPU supporting execution of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charset="-122"/>
              </a:rPr>
              <a:t>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9" y="1484784"/>
            <a:ext cx="11727557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1097</Words>
  <Application>Microsoft Macintosh PowerPoint</Application>
  <PresentationFormat>宽屏</PresentationFormat>
  <Paragraphs>739</Paragraphs>
  <Slides>41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6" baseType="lpstr">
      <vt:lpstr>Calibri</vt:lpstr>
      <vt:lpstr>Times New Roman</vt:lpstr>
      <vt:lpstr>Wingdings</vt:lpstr>
      <vt:lpstr>等线</vt:lpstr>
      <vt:lpstr>黑体</vt:lpstr>
      <vt:lpstr>华文细黑</vt:lpstr>
      <vt:lpstr>楷体</vt:lpstr>
      <vt:lpstr>楷体_GB2312</vt:lpstr>
      <vt:lpstr>宋体</vt:lpstr>
      <vt:lpstr>微软雅黑</vt:lpstr>
      <vt:lpstr>Arial</vt:lpstr>
      <vt:lpstr>自定义设计方案</vt:lpstr>
      <vt:lpstr>实验室PPT模版2013 beta1</vt:lpstr>
      <vt:lpstr>1_自定义设计方案</vt:lpstr>
      <vt:lpstr>Visio</vt:lpstr>
      <vt:lpstr>Computer Architecture Experiment</vt:lpstr>
      <vt:lpstr>Outline</vt:lpstr>
      <vt:lpstr>Experiment Purpose</vt:lpstr>
      <vt:lpstr>Experiment Task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Instruction Demo</vt:lpstr>
      <vt:lpstr>Data Hazard Causes Stalls</vt:lpstr>
      <vt:lpstr>Pipeline Forward to Avoid the Data hazard</vt:lpstr>
      <vt:lpstr>SW After LW</vt:lpstr>
      <vt:lpstr>Condition in Which Bypass Unit doesn’t work</vt:lpstr>
      <vt:lpstr>Pipeline Stalls</vt:lpstr>
      <vt:lpstr>Instruction Demo</vt:lpstr>
      <vt:lpstr>Execution result</vt:lpstr>
      <vt:lpstr>Methods of resolving Control hazards</vt:lpstr>
      <vt:lpstr>Freeze method</vt:lpstr>
      <vt:lpstr>Predict-not-taken</vt:lpstr>
      <vt:lpstr>Predict-taken method</vt:lpstr>
      <vt:lpstr>Stalls of Predict Methods for Control Hazard</vt:lpstr>
      <vt:lpstr>Pipelined CPU supporting RV32I instructions</vt:lpstr>
      <vt:lpstr>Pipelined CPU supporting RV32I instructions</vt:lpstr>
      <vt:lpstr>Pipelined CPU supporting RV32I instructions</vt:lpstr>
      <vt:lpstr>Pipelined CPU supporting RV32I instructions</vt:lpstr>
      <vt:lpstr>Instr. Mem.(1)</vt:lpstr>
      <vt:lpstr>Instr. Mem.(2)</vt:lpstr>
      <vt:lpstr>Instr. Mem.(3)</vt:lpstr>
      <vt:lpstr>Instr. Mem.(4)</vt:lpstr>
      <vt:lpstr>Instr. Mem.(5)</vt:lpstr>
      <vt:lpstr>Data Mem. </vt:lpstr>
      <vt:lpstr>Simulation (1)</vt:lpstr>
      <vt:lpstr>Simulation (2)</vt:lpstr>
      <vt:lpstr>Simulation (3)</vt:lpstr>
      <vt:lpstr>Simulation (4)</vt:lpstr>
      <vt:lpstr>Simulation (5)</vt:lpstr>
      <vt:lpstr>Simulation (6)</vt:lpstr>
      <vt:lpstr>Simulation (7)</vt:lpstr>
      <vt:lpstr>Checkpoints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Microsoft Office 用户</cp:lastModifiedBy>
  <cp:revision>197</cp:revision>
  <dcterms:created xsi:type="dcterms:W3CDTF">2021-09-12T15:14:46Z</dcterms:created>
  <dcterms:modified xsi:type="dcterms:W3CDTF">2021-09-13T04:10:48Z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